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5.png" ContentType="image/png"/>
  <Override PartName="/ppt/media/image23.png" ContentType="image/png"/>
  <Override PartName="/ppt/media/image22.png" ContentType="image/png"/>
  <Override PartName="/ppt/media/image24.jpeg" ContentType="image/jpeg"/>
  <Override PartName="/ppt/media/image21.png" ContentType="image/png"/>
  <Override PartName="/ppt/media/image19.png" ContentType="image/png"/>
  <Override PartName="/ppt/media/image28.jpeg" ContentType="image/jpeg"/>
  <Override PartName="/ppt/media/image27.png" ContentType="image/png"/>
  <Override PartName="/ppt/media/image4.png" ContentType="image/png"/>
  <Override PartName="/ppt/media/image34.png" ContentType="image/png"/>
  <Override PartName="/ppt/media/image9.png" ContentType="image/png"/>
  <Override PartName="/ppt/media/image31.png" ContentType="image/png"/>
  <Override PartName="/ppt/media/image11.png" ContentType="image/png"/>
  <Override PartName="/ppt/media/image6.png" ContentType="image/png"/>
  <Override PartName="/ppt/media/image36.png" ContentType="image/png"/>
  <Override PartName="/ppt/media/image7.png" ContentType="image/png"/>
  <Override PartName="/ppt/media/image32.png" ContentType="image/png"/>
  <Override PartName="/ppt/media/image12.png" ContentType="image/png"/>
  <Override PartName="/ppt/media/image8.png" ContentType="image/png"/>
  <Override PartName="/ppt/media/image13.png" ContentType="image/png"/>
  <Override PartName="/ppt/media/image30.png" ContentType="image/png"/>
  <Override PartName="/ppt/media/image5.png" ContentType="image/png"/>
  <Override PartName="/ppt/media/image29.jpeg" ContentType="image/jpeg"/>
  <Override PartName="/ppt/media/image33.png" ContentType="image/png"/>
  <Override PartName="/ppt/media/image3.png" ContentType="image/png"/>
  <Override PartName="/ppt/media/image26.png" ContentType="image/png"/>
  <Override PartName="/ppt/media/image1.jpeg" ContentType="image/jpeg"/>
  <Override PartName="/ppt/media/image35.jpeg" ContentType="image/jpeg"/>
  <Override PartName="/ppt/media/image10.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2.jpeg" ContentType="image/jpeg"/>
  <Override PartName="/ppt/presProps.xml" ContentType="application/vnd.openxmlformats-officedocument.presentationml.presPro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67623841-0C92-4D05-AE66-A0663D8A54E6}"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FA3421E-2EFB-48F3-B35C-931B6AC14B5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A1A5194E-1E1E-4743-8C49-B8D6CDFB23C0}"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7B6DBB9-F163-4C75-B601-82B3C022F0A0}"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234969AC-BCDB-4119-B290-7C3F2D57CA16}"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D5C7D54-5EA8-46CB-BB1E-46E134B803AD}"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53729B59-17D2-4E66-A767-7FAB942E8123}"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62269EA-9C5F-48D5-8602-613EC405E5BD}"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506E0181-C713-4609-934D-B56D1EFC3B58}"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C435BD3-8A6E-4A34-80EE-BFAA4AB15C11}"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549A3563-3894-4E2E-B40E-4A731EF0DA7A}"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B523693-839B-466B-AE6A-8802BDF1C47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FCB9DA9-D23B-418B-A844-A081BE61E952}"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F8B09FD9-CE57-42FA-A706-6153CC4937D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C1C855B2-853A-4CB4-9922-C73804DE1EC6}"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7310F3BA-9A1D-43A5-B94C-8CAF939EB055}"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2E38E218-21F0-420D-91CF-DBFBE5B8E286}"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1ADC1ED-3813-4794-93B6-ED3ED3FCAEE1}"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EC0ECEE-049A-4600-886C-B935055A686B}"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D7E2724-5F70-4BFE-B9E3-CCBB92D2A387}"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3E27B27-92BC-4FD5-8CDE-B9AE6D717011}"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817556D-77FA-4AB6-8A57-8482ECAC8D24}"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08414B8-281F-4762-9198-8652C5F4811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3E20A5F-04B3-457E-AE82-2934434F9D43}"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1"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n-US" sz="1200" spc="-1" strike="noStrike">
              <a:solidFill>
                <a:srgbClr val="000000"/>
              </a:solidFill>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93F3A5C2-7AD7-473A-B306-972C1281305C}"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a:noFill/>
          <a:ln w="0">
            <a:noFill/>
          </a:ln>
        </p:spPr>
        <p:txBody>
          <a:bodyPr anchor="b">
            <a:noAutofit/>
          </a:bodyPr>
          <a:p>
            <a:pPr indent="0" algn="ct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42" name="PlaceHolder 2"/>
          <p:cNvSpPr>
            <a:spLocks noGrp="1"/>
          </p:cNvSpPr>
          <p:nvPr>
            <p:ph type="dt" idx="4"/>
          </p:nvPr>
        </p:nvSpPr>
        <p:spPr>
          <a:xfrm>
            <a:off x="838080" y="6356520"/>
            <a:ext cx="274284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n-US" sz="1200" spc="-1" strike="noStrike">
              <a:solidFill>
                <a:srgbClr val="000000"/>
              </a:solidFill>
              <a:latin typeface="Times New Roman"/>
            </a:endParaRPr>
          </a:p>
        </p:txBody>
      </p:sp>
      <p:sp>
        <p:nvSpPr>
          <p:cNvPr id="43" name="PlaceHolder 3"/>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4"/>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B3E3ECB2-6CB3-4160-821A-5D2F04C22EB0}"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image" Target="../media/image30.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4.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492200" y="205920"/>
            <a:ext cx="6653160" cy="991440"/>
          </a:xfrm>
          <a:prstGeom prst="rect">
            <a:avLst/>
          </a:prstGeom>
          <a:noFill/>
          <a:ln w="0">
            <a:noFill/>
          </a:ln>
        </p:spPr>
        <p:txBody>
          <a:bodyPr anchor="ctr">
            <a:noAutofit/>
          </a:bodyPr>
          <a:p>
            <a:pPr indent="0">
              <a:lnSpc>
                <a:spcPct val="90000"/>
              </a:lnSpc>
              <a:buNone/>
            </a:pPr>
            <a:r>
              <a:rPr b="0" lang="en-US" sz="2800" spc="-1" strike="noStrike">
                <a:solidFill>
                  <a:srgbClr val="000000"/>
                </a:solidFill>
                <a:latin typeface="Times New Roman"/>
              </a:rPr>
              <a:t>XRay Image Classification for COVID-19</a:t>
            </a:r>
            <a:endParaRPr b="0" lang="en-US" sz="2800" spc="-1" strike="noStrike">
              <a:solidFill>
                <a:srgbClr val="000000"/>
              </a:solidFill>
              <a:latin typeface="Calibri"/>
            </a:endParaRPr>
          </a:p>
        </p:txBody>
      </p:sp>
      <p:pic>
        <p:nvPicPr>
          <p:cNvPr id="83" name="Content Placeholder 99" descr=""/>
          <p:cNvPicPr/>
          <p:nvPr/>
        </p:nvPicPr>
        <p:blipFill>
          <a:blip r:embed="rId1"/>
          <a:stretch/>
        </p:blipFill>
        <p:spPr>
          <a:xfrm>
            <a:off x="925200" y="1532880"/>
            <a:ext cx="6801120" cy="4351320"/>
          </a:xfrm>
          <a:prstGeom prst="rect">
            <a:avLst/>
          </a:prstGeom>
          <a:ln w="9525">
            <a:noFill/>
          </a:ln>
        </p:spPr>
      </p:pic>
      <p:pic>
        <p:nvPicPr>
          <p:cNvPr id="84" name="Picture 100" descr=""/>
          <p:cNvPicPr/>
          <p:nvPr/>
        </p:nvPicPr>
        <p:blipFill>
          <a:blip r:embed="rId2"/>
          <a:stretch/>
        </p:blipFill>
        <p:spPr>
          <a:xfrm>
            <a:off x="7882920" y="1426320"/>
            <a:ext cx="2908080" cy="2695320"/>
          </a:xfrm>
          <a:prstGeom prst="rect">
            <a:avLst/>
          </a:prstGeom>
          <a:ln w="9525">
            <a:noFill/>
          </a:ln>
        </p:spPr>
      </p:pic>
      <p:pic>
        <p:nvPicPr>
          <p:cNvPr id="85" name="Picture 101" descr=""/>
          <p:cNvPicPr/>
          <p:nvPr/>
        </p:nvPicPr>
        <p:blipFill>
          <a:blip r:embed="rId3"/>
          <a:stretch/>
        </p:blipFill>
        <p:spPr>
          <a:xfrm>
            <a:off x="8049240" y="4350240"/>
            <a:ext cx="3448800" cy="2111040"/>
          </a:xfrm>
          <a:prstGeom prst="rect">
            <a:avLst/>
          </a:prstGeom>
          <a:ln w="9525">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61240" y="398520"/>
            <a:ext cx="10515240" cy="1325160"/>
          </a:xfrm>
          <a:prstGeom prst="rect">
            <a:avLst/>
          </a:prstGeom>
          <a:noFill/>
          <a:ln w="0">
            <a:noFill/>
          </a:ln>
        </p:spPr>
        <p:txBody>
          <a:bodyPr anchor="ctr">
            <a:noAutofit/>
          </a:bodyPr>
          <a:p>
            <a:pPr indent="0">
              <a:lnSpc>
                <a:spcPct val="90000"/>
              </a:lnSpc>
              <a:buNone/>
            </a:pPr>
            <a:r>
              <a:rPr b="0" lang="en-US" sz="2400" spc="-1" strike="noStrike">
                <a:solidFill>
                  <a:srgbClr val="000000"/>
                </a:solidFill>
                <a:latin typeface="Calibri Light"/>
              </a:rPr>
              <a:t>Once training is done we may see the plots for accuracy and losses. It is written with subplots. Then We saved the model as h5. It saves the model with all weights. Here it is.</a:t>
            </a:r>
            <a:endParaRPr b="0" lang="en-US" sz="2400" spc="-1" strike="noStrike">
              <a:solidFill>
                <a:srgbClr val="000000"/>
              </a:solidFill>
              <a:latin typeface="Calibri"/>
            </a:endParaRPr>
          </a:p>
        </p:txBody>
      </p:sp>
      <p:pic>
        <p:nvPicPr>
          <p:cNvPr id="121" name="Content Placeholder 3" descr=""/>
          <p:cNvPicPr/>
          <p:nvPr/>
        </p:nvPicPr>
        <p:blipFill>
          <a:blip r:embed="rId1"/>
          <a:stretch/>
        </p:blipFill>
        <p:spPr>
          <a:xfrm>
            <a:off x="561240" y="1788840"/>
            <a:ext cx="6545160" cy="4845240"/>
          </a:xfrm>
          <a:prstGeom prst="rect">
            <a:avLst/>
          </a:prstGeom>
          <a:ln w="0">
            <a:noFill/>
          </a:ln>
        </p:spPr>
      </p:pic>
      <p:pic>
        <p:nvPicPr>
          <p:cNvPr id="122" name="Picture 5" descr=""/>
          <p:cNvPicPr/>
          <p:nvPr/>
        </p:nvPicPr>
        <p:blipFill>
          <a:blip r:embed="rId2"/>
          <a:stretch/>
        </p:blipFill>
        <p:spPr>
          <a:xfrm>
            <a:off x="7470720" y="1600200"/>
            <a:ext cx="3502080" cy="2463120"/>
          </a:xfrm>
          <a:prstGeom prst="rect">
            <a:avLst/>
          </a:prstGeom>
          <a:ln w="0">
            <a:noFill/>
          </a:ln>
        </p:spPr>
      </p:pic>
      <p:pic>
        <p:nvPicPr>
          <p:cNvPr id="123" name="Picture 6" descr=""/>
          <p:cNvPicPr/>
          <p:nvPr/>
        </p:nvPicPr>
        <p:blipFill>
          <a:blip r:embed="rId3"/>
          <a:stretch/>
        </p:blipFill>
        <p:spPr>
          <a:xfrm>
            <a:off x="7636680" y="4114800"/>
            <a:ext cx="4021920" cy="2599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2000" spc="-1" strike="noStrike">
                <a:solidFill>
                  <a:srgbClr val="000000"/>
                </a:solidFill>
                <a:latin typeface="Times New Roman"/>
              </a:rPr>
              <a:t>-Once we finish train We do not have to forget to save the model.</a:t>
            </a:r>
            <a:br>
              <a:rPr sz="2000"/>
            </a:br>
            <a:r>
              <a:rPr b="0" lang="en-US" sz="2000" spc="-1" strike="noStrike">
                <a:solidFill>
                  <a:srgbClr val="000000"/>
                </a:solidFill>
                <a:latin typeface="Times New Roman"/>
              </a:rPr>
              <a:t>-Because training takes lots of time, so we save the best epoch result.</a:t>
            </a:r>
            <a:endParaRPr b="0" lang="en-US" sz="2000" spc="-1" strike="noStrike">
              <a:solidFill>
                <a:srgbClr val="000000"/>
              </a:solidFill>
              <a:latin typeface="Calibri"/>
            </a:endParaRPr>
          </a:p>
        </p:txBody>
      </p:sp>
      <p:pic>
        <p:nvPicPr>
          <p:cNvPr id="125" name="Content Placeholder 126" descr=""/>
          <p:cNvPicPr/>
          <p:nvPr/>
        </p:nvPicPr>
        <p:blipFill>
          <a:blip r:embed="rId1"/>
          <a:srcRect l="0" t="12094" r="0" b="0"/>
          <a:stretch/>
        </p:blipFill>
        <p:spPr>
          <a:xfrm>
            <a:off x="6962760" y="2083320"/>
            <a:ext cx="4545000" cy="3918960"/>
          </a:xfrm>
          <a:prstGeom prst="rect">
            <a:avLst/>
          </a:prstGeom>
          <a:ln w="9525">
            <a:noFill/>
          </a:ln>
        </p:spPr>
      </p:pic>
      <p:pic>
        <p:nvPicPr>
          <p:cNvPr id="126" name="Picture 4" descr=""/>
          <p:cNvPicPr/>
          <p:nvPr/>
        </p:nvPicPr>
        <p:blipFill>
          <a:blip r:embed="rId2"/>
          <a:stretch/>
        </p:blipFill>
        <p:spPr>
          <a:xfrm>
            <a:off x="967680" y="1690920"/>
            <a:ext cx="5600880" cy="945000"/>
          </a:xfrm>
          <a:prstGeom prst="rect">
            <a:avLst/>
          </a:prstGeom>
          <a:ln w="0">
            <a:noFill/>
          </a:ln>
        </p:spPr>
      </p:pic>
      <p:pic>
        <p:nvPicPr>
          <p:cNvPr id="127" name="Picture 5" descr=""/>
          <p:cNvPicPr/>
          <p:nvPr/>
        </p:nvPicPr>
        <p:blipFill>
          <a:blip r:embed="rId3"/>
          <a:stretch/>
        </p:blipFill>
        <p:spPr>
          <a:xfrm>
            <a:off x="838080" y="4867920"/>
            <a:ext cx="4457520" cy="266400"/>
          </a:xfrm>
          <a:prstGeom prst="rect">
            <a:avLst/>
          </a:prstGeom>
          <a:ln w="0">
            <a:noFill/>
          </a:ln>
        </p:spPr>
      </p:pic>
      <p:sp>
        <p:nvSpPr>
          <p:cNvPr id="128" name="Text Box 6"/>
          <p:cNvSpPr/>
          <p:nvPr/>
        </p:nvSpPr>
        <p:spPr>
          <a:xfrm>
            <a:off x="899640" y="3725640"/>
            <a:ext cx="42267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Anyo one can take the model and use, it is saved with its weights. </a:t>
            </a:r>
            <a:endParaRPr b="0" lang="en-US" sz="1800" spc="-1" strike="noStrike">
              <a:solidFill>
                <a:srgbClr val="000000"/>
              </a:solidFill>
              <a:latin typeface="Arial"/>
            </a:endParaRPr>
          </a:p>
        </p:txBody>
      </p:sp>
      <p:pic>
        <p:nvPicPr>
          <p:cNvPr id="129" name="Picture 1" descr=""/>
          <p:cNvPicPr/>
          <p:nvPr/>
        </p:nvPicPr>
        <p:blipFill>
          <a:blip r:embed="rId4"/>
          <a:stretch/>
        </p:blipFill>
        <p:spPr>
          <a:xfrm>
            <a:off x="684000" y="5738040"/>
            <a:ext cx="7153920" cy="6570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1193760" y="184680"/>
            <a:ext cx="3378240" cy="132552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TESTING</a:t>
            </a:r>
            <a:endParaRPr b="0" lang="en-US" sz="4400" spc="-1" strike="noStrike">
              <a:solidFill>
                <a:srgbClr val="000000"/>
              </a:solidFill>
              <a:latin typeface="Calibri"/>
            </a:endParaRPr>
          </a:p>
        </p:txBody>
      </p:sp>
      <p:sp>
        <p:nvSpPr>
          <p:cNvPr id="131" name="Content Placeholder 107"/>
          <p:cNvSpPr/>
          <p:nvPr/>
        </p:nvSpPr>
        <p:spPr>
          <a:xfrm>
            <a:off x="904320" y="1680120"/>
            <a:ext cx="4564080" cy="2774520"/>
          </a:xfrm>
          <a:prstGeom prst="roundRect">
            <a:avLst>
              <a:gd name="adj" fmla="val 16667"/>
            </a:avLst>
          </a:prstGeom>
          <a:blipFill rotWithShape="0">
            <a:blip r:embed="rId1"/>
            <a:srcRect/>
            <a:stretch/>
          </a:blip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2" name="Text Box 4"/>
          <p:cNvSpPr/>
          <p:nvPr/>
        </p:nvSpPr>
        <p:spPr>
          <a:xfrm>
            <a:off x="6899760" y="2849400"/>
            <a:ext cx="4732920" cy="2833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00000"/>
                </a:solidFill>
                <a:latin typeface="Times New Roman"/>
              </a:rPr>
              <a:t>-We do some preprocessingof the image. We will convert it to correct size that model accepts.</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Times New Roman"/>
              </a:rPr>
              <a:t>-Give the image with “model.predict” method.</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Times New Roman"/>
              </a:rPr>
              <a:t>-We get the images with the labels that we used in out data preprocessing for training.</a:t>
            </a:r>
            <a:endParaRPr b="0" lang="en-US" sz="2000" spc="-1" strike="noStrike">
              <a:solidFill>
                <a:srgbClr val="000000"/>
              </a:solidFill>
              <a:latin typeface="Arial"/>
            </a:endParaRPr>
          </a:p>
        </p:txBody>
      </p:sp>
      <p:pic>
        <p:nvPicPr>
          <p:cNvPr id="133" name="Picture 108" descr=""/>
          <p:cNvPicPr/>
          <p:nvPr/>
        </p:nvPicPr>
        <p:blipFill>
          <a:blip r:embed="rId2"/>
          <a:stretch/>
        </p:blipFill>
        <p:spPr>
          <a:xfrm>
            <a:off x="7363440" y="430560"/>
            <a:ext cx="3133440" cy="2096280"/>
          </a:xfrm>
          <a:prstGeom prst="rect">
            <a:avLst/>
          </a:prstGeom>
          <a:ln w="9525">
            <a:noFill/>
          </a:ln>
        </p:spPr>
      </p:pic>
      <p:pic>
        <p:nvPicPr>
          <p:cNvPr id="134" name="Picture 1" descr=""/>
          <p:cNvPicPr/>
          <p:nvPr/>
        </p:nvPicPr>
        <p:blipFill>
          <a:blip r:embed="rId3"/>
          <a:stretch/>
        </p:blipFill>
        <p:spPr>
          <a:xfrm>
            <a:off x="904320" y="4963680"/>
            <a:ext cx="4664880" cy="1049760"/>
          </a:xfrm>
          <a:prstGeom prst="rect">
            <a:avLst/>
          </a:prstGeom>
          <a:ln w="0">
            <a:noFill/>
          </a:ln>
        </p:spPr>
      </p:pic>
      <p:cxnSp>
        <p:nvCxnSpPr>
          <p:cNvPr id="135" name="Straight Arrow Connector 2"/>
          <p:cNvCxnSpPr/>
          <p:nvPr/>
        </p:nvCxnSpPr>
        <p:spPr>
          <a:xfrm flipH="1">
            <a:off x="4040280" y="3207960"/>
            <a:ext cx="2965680" cy="1756080"/>
          </a:xfrm>
          <a:prstGeom prst="straightConnector1">
            <a:avLst/>
          </a:prstGeom>
          <a:ln w="28575">
            <a:solidFill>
              <a:srgbClr val="5b9bd5">
                <a:shade val="50000"/>
              </a:srgbClr>
            </a:solidFill>
            <a:tailEnd len="med" type="arrow" w="med"/>
          </a:ln>
        </p:spPr>
      </p:cxnSp>
      <p:cxnSp>
        <p:nvCxnSpPr>
          <p:cNvPr id="136" name="Straight Arrow Connector 5"/>
          <p:cNvCxnSpPr>
            <a:stCxn id="132" idx="1"/>
          </p:cNvCxnSpPr>
          <p:nvPr/>
        </p:nvCxnSpPr>
        <p:spPr>
          <a:xfrm flipH="1">
            <a:off x="3850920" y="4266360"/>
            <a:ext cx="3049200" cy="1610280"/>
          </a:xfrm>
          <a:prstGeom prst="straightConnector1">
            <a:avLst/>
          </a:prstGeom>
          <a:ln w="28575">
            <a:solidFill>
              <a:srgbClr val="5b9bd5">
                <a:shade val="50000"/>
              </a:srgbClr>
            </a:solidFill>
            <a:tailEnd len="med" type="arrow" w="med"/>
          </a:ln>
        </p:spPr>
      </p:cxn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685800" y="237960"/>
            <a:ext cx="10515240" cy="1325160"/>
          </a:xfrm>
          <a:prstGeom prst="rect">
            <a:avLst/>
          </a:prstGeom>
          <a:noFill/>
          <a:ln w="0">
            <a:noFill/>
          </a:ln>
        </p:spPr>
        <p:txBody>
          <a:bodyPr anchor="ctr">
            <a:normAutofit/>
          </a:bodyPr>
          <a:p>
            <a:pPr indent="0">
              <a:lnSpc>
                <a:spcPct val="90000"/>
              </a:lnSpc>
              <a:buNone/>
            </a:pPr>
            <a:r>
              <a:rPr b="0" lang="en-US" sz="2400" spc="-1" strike="noStrike">
                <a:solidFill>
                  <a:srgbClr val="000000"/>
                </a:solidFill>
                <a:latin typeface="Calibri Light"/>
              </a:rPr>
              <a:t>	</a:t>
            </a:r>
            <a:r>
              <a:rPr b="0" lang="en-US" sz="2400" spc="-1" strike="noStrike">
                <a:solidFill>
                  <a:srgbClr val="000000"/>
                </a:solidFill>
                <a:latin typeface="Calibri Light"/>
              </a:rPr>
              <a:t>TESTING. </a:t>
            </a:r>
            <a:endParaRPr b="0" lang="en-US" sz="2400" spc="-1" strike="noStrike">
              <a:solidFill>
                <a:srgbClr val="000000"/>
              </a:solidFill>
              <a:latin typeface="Calibri"/>
            </a:endParaRPr>
          </a:p>
        </p:txBody>
      </p:sp>
      <p:pic>
        <p:nvPicPr>
          <p:cNvPr id="138" name="Content Placeholder 3" descr=""/>
          <p:cNvPicPr/>
          <p:nvPr/>
        </p:nvPicPr>
        <p:blipFill>
          <a:blip r:embed="rId1"/>
          <a:stretch/>
        </p:blipFill>
        <p:spPr>
          <a:xfrm>
            <a:off x="457200" y="1826640"/>
            <a:ext cx="6285600" cy="3431160"/>
          </a:xfrm>
          <a:prstGeom prst="rect">
            <a:avLst/>
          </a:prstGeom>
          <a:ln w="0">
            <a:noFill/>
          </a:ln>
        </p:spPr>
      </p:pic>
      <p:pic>
        <p:nvPicPr>
          <p:cNvPr id="139" name="Picture 5" descr=""/>
          <p:cNvPicPr/>
          <p:nvPr/>
        </p:nvPicPr>
        <p:blipFill>
          <a:blip r:embed="rId2"/>
          <a:stretch/>
        </p:blipFill>
        <p:spPr>
          <a:xfrm>
            <a:off x="7116840" y="1685160"/>
            <a:ext cx="4313160" cy="31154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nSpc>
                <a:spcPct val="90000"/>
              </a:lnSpc>
              <a:buNone/>
            </a:pPr>
            <a:r>
              <a:rPr b="0" lang="en-US" sz="4400" spc="-1" strike="noStrike">
                <a:solidFill>
                  <a:srgbClr val="000000"/>
                </a:solidFill>
                <a:latin typeface="Times New Roman"/>
              </a:rPr>
              <a:t>What I will be using...</a:t>
            </a:r>
            <a:endParaRPr b="0" lang="en-US" sz="4400" spc="-1" strike="noStrike">
              <a:solidFill>
                <a:srgbClr val="000000"/>
              </a:solidFill>
              <a:latin typeface="Calibri"/>
            </a:endParaRPr>
          </a:p>
        </p:txBody>
      </p:sp>
      <p:pic>
        <p:nvPicPr>
          <p:cNvPr id="141" name="Content Placeholder 109" descr=""/>
          <p:cNvPicPr/>
          <p:nvPr/>
        </p:nvPicPr>
        <p:blipFill>
          <a:blip r:embed="rId1"/>
          <a:stretch/>
        </p:blipFill>
        <p:spPr>
          <a:xfrm>
            <a:off x="703080" y="2312640"/>
            <a:ext cx="3801960" cy="2129400"/>
          </a:xfrm>
          <a:prstGeom prst="rect">
            <a:avLst/>
          </a:prstGeom>
          <a:ln w="9525">
            <a:noFill/>
          </a:ln>
        </p:spPr>
      </p:pic>
      <p:pic>
        <p:nvPicPr>
          <p:cNvPr id="142" name="Picture 110" descr=""/>
          <p:cNvPicPr/>
          <p:nvPr/>
        </p:nvPicPr>
        <p:blipFill>
          <a:blip r:embed="rId2"/>
          <a:stretch/>
        </p:blipFill>
        <p:spPr>
          <a:xfrm>
            <a:off x="4379040" y="2113200"/>
            <a:ext cx="3353760" cy="2528280"/>
          </a:xfrm>
          <a:prstGeom prst="rect">
            <a:avLst/>
          </a:prstGeom>
          <a:ln w="9525">
            <a:noFill/>
          </a:ln>
        </p:spPr>
      </p:pic>
      <p:pic>
        <p:nvPicPr>
          <p:cNvPr id="143" name="Picture 111" descr=""/>
          <p:cNvPicPr/>
          <p:nvPr/>
        </p:nvPicPr>
        <p:blipFill>
          <a:blip r:embed="rId3"/>
          <a:stretch/>
        </p:blipFill>
        <p:spPr>
          <a:xfrm>
            <a:off x="8080920" y="1899360"/>
            <a:ext cx="3185280" cy="2874240"/>
          </a:xfrm>
          <a:prstGeom prst="rect">
            <a:avLst/>
          </a:prstGeom>
          <a:ln w="9525">
            <a:noFill/>
          </a:ln>
        </p:spPr>
      </p:pic>
      <p:pic>
        <p:nvPicPr>
          <p:cNvPr id="144" name="Picture 112" descr=""/>
          <p:cNvPicPr/>
          <p:nvPr/>
        </p:nvPicPr>
        <p:blipFill>
          <a:blip r:embed="rId4"/>
          <a:stretch/>
        </p:blipFill>
        <p:spPr>
          <a:xfrm>
            <a:off x="3379320" y="3857760"/>
            <a:ext cx="4909320" cy="2817000"/>
          </a:xfrm>
          <a:prstGeom prst="rect">
            <a:avLst/>
          </a:prstGeom>
          <a:ln w="9525">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1398960" y="365040"/>
            <a:ext cx="6667200" cy="333000"/>
          </a:xfrm>
          <a:prstGeom prst="rect">
            <a:avLst/>
          </a:prstGeom>
          <a:noFill/>
          <a:ln w="0">
            <a:noFill/>
          </a:ln>
        </p:spPr>
        <p:txBody>
          <a:bodyPr anchor="ctr">
            <a:normAutofit fontScale="55000"/>
          </a:bodyPr>
          <a:p>
            <a:pPr indent="0">
              <a:lnSpc>
                <a:spcPct val="90000"/>
              </a:lnSpc>
              <a:buNone/>
            </a:pPr>
            <a:r>
              <a:rPr b="0" lang="en-US" sz="3200" spc="-1" strike="noStrike">
                <a:solidFill>
                  <a:srgbClr val="000000"/>
                </a:solidFill>
                <a:latin typeface="Times New Roman"/>
              </a:rPr>
              <a:t>Using Convolutional Neural Networks</a:t>
            </a:r>
            <a:endParaRPr b="0" lang="en-US" sz="3200" spc="-1" strike="noStrike">
              <a:solidFill>
                <a:srgbClr val="000000"/>
              </a:solidFill>
              <a:latin typeface="Calibri"/>
            </a:endParaRPr>
          </a:p>
        </p:txBody>
      </p:sp>
      <p:pic>
        <p:nvPicPr>
          <p:cNvPr id="87" name="Content Placeholder 3" descr=""/>
          <p:cNvPicPr/>
          <p:nvPr/>
        </p:nvPicPr>
        <p:blipFill>
          <a:blip r:embed="rId1"/>
          <a:stretch/>
        </p:blipFill>
        <p:spPr>
          <a:xfrm>
            <a:off x="1257840" y="1045080"/>
            <a:ext cx="9289800" cy="57344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subTitle"/>
          </p:nvPr>
        </p:nvSpPr>
        <p:spPr>
          <a:xfrm>
            <a:off x="964080" y="380880"/>
            <a:ext cx="8163720" cy="741960"/>
          </a:xfrm>
          <a:prstGeom prst="rect">
            <a:avLst/>
          </a:prstGeom>
          <a:noFill/>
          <a:ln w="0">
            <a:noFill/>
          </a:ln>
        </p:spPr>
        <p:txBody>
          <a:bodyPr anchor="t">
            <a:noAutofit/>
          </a:bodyPr>
          <a:p>
            <a:pPr algn="ctr">
              <a:lnSpc>
                <a:spcPct val="90000"/>
              </a:lnSpc>
              <a:spcBef>
                <a:spcPts val="1001"/>
              </a:spcBef>
              <a:tabLst>
                <a:tab algn="l" pos="0"/>
              </a:tabLst>
            </a:pPr>
            <a:r>
              <a:rPr b="0" lang="en-US" sz="3600" spc="-1" strike="noStrike">
                <a:solidFill>
                  <a:srgbClr val="000000"/>
                </a:solidFill>
                <a:latin typeface="Times New Roman"/>
              </a:rPr>
              <a:t>Images are taken from Kaggle</a:t>
            </a:r>
            <a:endParaRPr b="0" lang="en-US" sz="3600" spc="-1" strike="noStrike">
              <a:solidFill>
                <a:srgbClr val="000000"/>
              </a:solidFill>
              <a:latin typeface="Arial"/>
            </a:endParaRPr>
          </a:p>
          <a:p>
            <a:pPr algn="ctr">
              <a:lnSpc>
                <a:spcPct val="90000"/>
              </a:lnSpc>
              <a:spcBef>
                <a:spcPts val="1001"/>
              </a:spcBef>
              <a:tabLst>
                <a:tab algn="l" pos="0"/>
              </a:tabLst>
            </a:pPr>
            <a:endParaRPr b="0" lang="en-US" sz="3600" spc="-1" strike="noStrike">
              <a:solidFill>
                <a:srgbClr val="000000"/>
              </a:solidFill>
              <a:latin typeface="Arial"/>
            </a:endParaRPr>
          </a:p>
        </p:txBody>
      </p:sp>
      <p:pic>
        <p:nvPicPr>
          <p:cNvPr id="89" name="Picture 5" descr=""/>
          <p:cNvPicPr/>
          <p:nvPr/>
        </p:nvPicPr>
        <p:blipFill>
          <a:blip r:embed="rId1"/>
          <a:stretch/>
        </p:blipFill>
        <p:spPr>
          <a:xfrm>
            <a:off x="789840" y="1293480"/>
            <a:ext cx="10291680" cy="1775880"/>
          </a:xfrm>
          <a:prstGeom prst="rect">
            <a:avLst/>
          </a:prstGeom>
          <a:ln w="0">
            <a:noFill/>
          </a:ln>
        </p:spPr>
      </p:pic>
      <p:pic>
        <p:nvPicPr>
          <p:cNvPr id="90" name="Picture 7" descr=""/>
          <p:cNvPicPr/>
          <p:nvPr/>
        </p:nvPicPr>
        <p:blipFill>
          <a:blip r:embed="rId2"/>
          <a:stretch/>
        </p:blipFill>
        <p:spPr>
          <a:xfrm>
            <a:off x="1411560" y="3239640"/>
            <a:ext cx="8733960" cy="3336480"/>
          </a:xfrm>
          <a:prstGeom prst="rect">
            <a:avLst/>
          </a:prstGeom>
          <a:ln w="0">
            <a:noFill/>
          </a:ln>
        </p:spPr>
      </p:pic>
      <p:sp>
        <p:nvSpPr>
          <p:cNvPr id="91" name="Rectangles 8"/>
          <p:cNvSpPr/>
          <p:nvPr/>
        </p:nvSpPr>
        <p:spPr>
          <a:xfrm>
            <a:off x="8302680" y="3358440"/>
            <a:ext cx="2327400" cy="3348000"/>
          </a:xfrm>
          <a:prstGeom prst="rect">
            <a:avLst/>
          </a:prstGeom>
          <a:noFill/>
          <a:ln w="28575">
            <a:solidFill>
              <a:srgbClr val="5b9bd5">
                <a:shade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Picture 3" descr=""/>
          <p:cNvPicPr/>
          <p:nvPr/>
        </p:nvPicPr>
        <p:blipFill>
          <a:blip r:embed="rId1"/>
          <a:stretch/>
        </p:blipFill>
        <p:spPr>
          <a:xfrm>
            <a:off x="1495800" y="1143000"/>
            <a:ext cx="6276600" cy="2333160"/>
          </a:xfrm>
          <a:prstGeom prst="rect">
            <a:avLst/>
          </a:prstGeom>
          <a:ln w="0">
            <a:noFill/>
          </a:ln>
        </p:spPr>
      </p:pic>
      <p:pic>
        <p:nvPicPr>
          <p:cNvPr id="93" name="Picture 4" descr=""/>
          <p:cNvPicPr/>
          <p:nvPr/>
        </p:nvPicPr>
        <p:blipFill>
          <a:blip r:embed="rId2"/>
          <a:stretch/>
        </p:blipFill>
        <p:spPr>
          <a:xfrm>
            <a:off x="931680" y="4096440"/>
            <a:ext cx="7755120" cy="1847160"/>
          </a:xfrm>
          <a:prstGeom prst="rect">
            <a:avLst/>
          </a:prstGeom>
          <a:ln w="0">
            <a:noFill/>
          </a:ln>
        </p:spPr>
      </p:pic>
      <p:sp>
        <p:nvSpPr>
          <p:cNvPr id="94" name=""/>
          <p:cNvSpPr txBox="1"/>
          <p:nvPr/>
        </p:nvSpPr>
        <p:spPr>
          <a:xfrm>
            <a:off x="2286000" y="567720"/>
            <a:ext cx="457200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IMPORTING NEEDED LIBRARIES</a:t>
            </a:r>
            <a:endParaRPr b="0" lang="en-US" sz="1800" spc="-1" strike="noStrike">
              <a:solidFill>
                <a:srgbClr val="000000"/>
              </a:solidFill>
              <a:latin typeface="Arial"/>
            </a:endParaRPr>
          </a:p>
        </p:txBody>
      </p:sp>
      <p:pic>
        <p:nvPicPr>
          <p:cNvPr id="95" name="" descr=""/>
          <p:cNvPicPr/>
          <p:nvPr/>
        </p:nvPicPr>
        <p:blipFill>
          <a:blip r:embed="rId3"/>
          <a:srcRect l="0" t="0" r="66000" b="0"/>
          <a:stretch/>
        </p:blipFill>
        <p:spPr>
          <a:xfrm>
            <a:off x="8839800" y="873000"/>
            <a:ext cx="2590200" cy="26496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2400" spc="-1" strike="noStrike">
                <a:solidFill>
                  <a:srgbClr val="000000"/>
                </a:solidFill>
                <a:latin typeface="Times New Roman"/>
              </a:rPr>
              <a:t>     </a:t>
            </a:r>
            <a:r>
              <a:rPr b="0" lang="en-US" sz="2400" spc="-1" strike="noStrike">
                <a:solidFill>
                  <a:srgbClr val="000000"/>
                </a:solidFill>
                <a:latin typeface="Times New Roman"/>
              </a:rPr>
              <a:t>Then we decided to write a function to print out some samples from each class of images. We used load_img to print image. Then we used subplots to print it in one place. And we printed its shape as well you may check there.</a:t>
            </a:r>
            <a:endParaRPr b="0" lang="en-US" sz="2400" spc="-1" strike="noStrike">
              <a:solidFill>
                <a:srgbClr val="000000"/>
              </a:solidFill>
              <a:latin typeface="Calibri"/>
            </a:endParaRPr>
          </a:p>
        </p:txBody>
      </p:sp>
      <p:pic>
        <p:nvPicPr>
          <p:cNvPr id="97" name="Content Placeholder 3" descr=""/>
          <p:cNvPicPr/>
          <p:nvPr/>
        </p:nvPicPr>
        <p:blipFill>
          <a:blip r:embed="rId1"/>
          <a:stretch/>
        </p:blipFill>
        <p:spPr>
          <a:xfrm>
            <a:off x="695880" y="1950120"/>
            <a:ext cx="6816240" cy="4606560"/>
          </a:xfrm>
          <a:prstGeom prst="rect">
            <a:avLst/>
          </a:prstGeom>
          <a:ln w="0">
            <a:noFill/>
          </a:ln>
        </p:spPr>
      </p:pic>
      <p:pic>
        <p:nvPicPr>
          <p:cNvPr id="98" name="Picture 5" descr=""/>
          <p:cNvPicPr/>
          <p:nvPr/>
        </p:nvPicPr>
        <p:blipFill>
          <a:blip r:embed="rId2"/>
          <a:stretch/>
        </p:blipFill>
        <p:spPr>
          <a:xfrm>
            <a:off x="8160480" y="1690920"/>
            <a:ext cx="2716920" cy="48657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1518120" y="365040"/>
            <a:ext cx="5000400" cy="872640"/>
          </a:xfrm>
          <a:prstGeom prst="rect">
            <a:avLst/>
          </a:prstGeom>
          <a:noFill/>
          <a:ln w="0">
            <a:noFill/>
          </a:ln>
        </p:spPr>
        <p:txBody>
          <a:bodyPr anchor="ctr">
            <a:normAutofit/>
          </a:bodyPr>
          <a:p>
            <a:pPr indent="0">
              <a:lnSpc>
                <a:spcPct val="90000"/>
              </a:lnSpc>
              <a:buNone/>
            </a:pPr>
            <a:r>
              <a:rPr b="0" lang="en-US" sz="4800" spc="-1" strike="noStrike">
                <a:solidFill>
                  <a:srgbClr val="000000"/>
                </a:solidFill>
                <a:latin typeface="Times New Roman"/>
              </a:rPr>
              <a:t>Data augmentation</a:t>
            </a:r>
            <a:r>
              <a:rPr b="0" lang="en-US" sz="4400" spc="-1" strike="noStrike">
                <a:solidFill>
                  <a:srgbClr val="000000"/>
                </a:solidFill>
                <a:latin typeface="Calibri Light"/>
              </a:rPr>
              <a:t> </a:t>
            </a:r>
            <a:endParaRPr b="0" lang="en-US" sz="4400" spc="-1" strike="noStrike">
              <a:solidFill>
                <a:srgbClr val="000000"/>
              </a:solidFill>
              <a:latin typeface="Calibri"/>
            </a:endParaRPr>
          </a:p>
        </p:txBody>
      </p:sp>
      <p:pic>
        <p:nvPicPr>
          <p:cNvPr id="100" name="Content Placeholder 102" descr=""/>
          <p:cNvPicPr/>
          <p:nvPr/>
        </p:nvPicPr>
        <p:blipFill>
          <a:blip r:embed="rId1"/>
          <a:srcRect l="0" t="0" r="0" b="4332"/>
          <a:stretch/>
        </p:blipFill>
        <p:spPr>
          <a:xfrm>
            <a:off x="531360" y="1760400"/>
            <a:ext cx="5426280" cy="3933000"/>
          </a:xfrm>
          <a:prstGeom prst="rect">
            <a:avLst/>
          </a:prstGeom>
          <a:ln w="9525">
            <a:noFill/>
          </a:ln>
        </p:spPr>
      </p:pic>
      <p:pic>
        <p:nvPicPr>
          <p:cNvPr id="101" name="Picture 103" descr=""/>
          <p:cNvPicPr/>
          <p:nvPr/>
        </p:nvPicPr>
        <p:blipFill>
          <a:blip r:embed="rId2"/>
          <a:stretch/>
        </p:blipFill>
        <p:spPr>
          <a:xfrm>
            <a:off x="6246000" y="2920320"/>
            <a:ext cx="5589000" cy="3548520"/>
          </a:xfrm>
          <a:prstGeom prst="rect">
            <a:avLst/>
          </a:prstGeom>
          <a:ln w="9525">
            <a:noFill/>
          </a:ln>
        </p:spPr>
      </p:pic>
      <p:pic>
        <p:nvPicPr>
          <p:cNvPr id="102" name="Picture 1" descr=""/>
          <p:cNvPicPr/>
          <p:nvPr/>
        </p:nvPicPr>
        <p:blipFill>
          <a:blip r:embed="rId3"/>
          <a:stretch/>
        </p:blipFill>
        <p:spPr>
          <a:xfrm>
            <a:off x="6763320" y="744840"/>
            <a:ext cx="4554000" cy="1743480"/>
          </a:xfrm>
          <a:prstGeom prst="rect">
            <a:avLst/>
          </a:prstGeom>
          <a:ln w="0">
            <a:noFill/>
          </a:ln>
        </p:spPr>
      </p:pic>
      <p:cxnSp>
        <p:nvCxnSpPr>
          <p:cNvPr id="103" name="Straight Arrow Connector 2"/>
          <p:cNvCxnSpPr>
            <a:stCxn id="100" idx="3"/>
            <a:endCxn id="102" idx="1"/>
          </p:cNvCxnSpPr>
          <p:nvPr/>
        </p:nvCxnSpPr>
        <p:spPr>
          <a:xfrm flipV="1">
            <a:off x="5957640" y="1616400"/>
            <a:ext cx="806040" cy="2110680"/>
          </a:xfrm>
          <a:prstGeom prst="straightConnector1">
            <a:avLst/>
          </a:prstGeom>
          <a:ln w="28575">
            <a:solidFill>
              <a:srgbClr val="5b9bd5">
                <a:shade val="50000"/>
              </a:srgbClr>
            </a:solidFill>
            <a:tailEnd len="med" type="arrow" w="med"/>
          </a:ln>
        </p:spPr>
      </p:cxnSp>
      <p:sp>
        <p:nvSpPr>
          <p:cNvPr id="104" name="Rectangles 4"/>
          <p:cNvSpPr/>
          <p:nvPr/>
        </p:nvSpPr>
        <p:spPr>
          <a:xfrm>
            <a:off x="7465680" y="792360"/>
            <a:ext cx="1456200" cy="239040"/>
          </a:xfrm>
          <a:prstGeom prst="rect">
            <a:avLst/>
          </a:prstGeom>
          <a:noFill/>
          <a:ln w="28575">
            <a:solidFill>
              <a:srgbClr val="5b9bd5">
                <a:shade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687240" y="902160"/>
            <a:ext cx="10515240" cy="1325160"/>
          </a:xfrm>
          <a:prstGeom prst="rect">
            <a:avLst/>
          </a:prstGeom>
          <a:noFill/>
          <a:ln w="0">
            <a:noFill/>
          </a:ln>
        </p:spPr>
        <p:txBody>
          <a:bodyPr anchor="ctr">
            <a:normAutofit/>
          </a:bodyPr>
          <a:p>
            <a:pPr indent="0">
              <a:buNone/>
            </a:pPr>
            <a:endParaRPr b="0" lang="en-US" sz="4400" spc="-1" strike="noStrike">
              <a:solidFill>
                <a:srgbClr val="000000"/>
              </a:solidFill>
              <a:latin typeface="Calibri"/>
            </a:endParaRPr>
          </a:p>
        </p:txBody>
      </p:sp>
      <p:pic>
        <p:nvPicPr>
          <p:cNvPr id="106" name="Content Placeholder 3" descr=""/>
          <p:cNvPicPr/>
          <p:nvPr/>
        </p:nvPicPr>
        <p:blipFill>
          <a:blip r:embed="rId1"/>
          <a:stretch/>
        </p:blipFill>
        <p:spPr>
          <a:xfrm>
            <a:off x="457200" y="685800"/>
            <a:ext cx="11295000" cy="2166120"/>
          </a:xfrm>
          <a:prstGeom prst="rect">
            <a:avLst/>
          </a:prstGeom>
          <a:ln w="0">
            <a:noFill/>
          </a:ln>
        </p:spPr>
      </p:pic>
      <p:pic>
        <p:nvPicPr>
          <p:cNvPr id="107" name="Content Placeholder 1" descr=""/>
          <p:cNvPicPr/>
          <p:nvPr/>
        </p:nvPicPr>
        <p:blipFill>
          <a:blip r:embed="rId2"/>
          <a:srcRect l="0" t="0" r="0" b="4332"/>
          <a:stretch/>
        </p:blipFill>
        <p:spPr>
          <a:xfrm>
            <a:off x="2803320" y="3067560"/>
            <a:ext cx="4283280" cy="3104640"/>
          </a:xfrm>
          <a:prstGeom prst="rect">
            <a:avLst/>
          </a:prstGeom>
          <a:ln w="9525">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9701280" cy="665640"/>
          </a:xfrm>
          <a:prstGeom prst="rect">
            <a:avLst/>
          </a:prstGeom>
          <a:noFill/>
          <a:ln w="0">
            <a:noFill/>
          </a:ln>
        </p:spPr>
        <p:txBody>
          <a:bodyPr anchor="ctr">
            <a:normAutofit fontScale="91000"/>
          </a:bodyPr>
          <a:p>
            <a:pPr indent="0">
              <a:lnSpc>
                <a:spcPct val="90000"/>
              </a:lnSpc>
              <a:buNone/>
            </a:pPr>
            <a:r>
              <a:rPr b="0" lang="en-US" sz="4400" spc="-1" strike="noStrike">
                <a:solidFill>
                  <a:srgbClr val="000000"/>
                </a:solidFill>
                <a:latin typeface="Times New Roman"/>
              </a:rPr>
              <a:t>Give the  weights of cnn to Linear regression .</a:t>
            </a:r>
            <a:endParaRPr b="0" lang="en-US" sz="4400" spc="-1" strike="noStrike">
              <a:solidFill>
                <a:srgbClr val="000000"/>
              </a:solidFill>
              <a:latin typeface="Calibri"/>
            </a:endParaRPr>
          </a:p>
        </p:txBody>
      </p:sp>
      <p:pic>
        <p:nvPicPr>
          <p:cNvPr id="109" name="Content Placeholder 7" descr=""/>
          <p:cNvPicPr/>
          <p:nvPr/>
        </p:nvPicPr>
        <p:blipFill>
          <a:blip r:embed="rId1"/>
          <a:stretch/>
        </p:blipFill>
        <p:spPr>
          <a:xfrm>
            <a:off x="7194600" y="1557720"/>
            <a:ext cx="3661560" cy="4815360"/>
          </a:xfrm>
          <a:prstGeom prst="rect">
            <a:avLst/>
          </a:prstGeom>
          <a:ln w="0">
            <a:noFill/>
          </a:ln>
        </p:spPr>
      </p:pic>
      <p:pic>
        <p:nvPicPr>
          <p:cNvPr id="110" name="Picture 9" descr=""/>
          <p:cNvPicPr/>
          <p:nvPr/>
        </p:nvPicPr>
        <p:blipFill>
          <a:blip r:embed="rId2"/>
          <a:stretch/>
        </p:blipFill>
        <p:spPr>
          <a:xfrm>
            <a:off x="579600" y="2745720"/>
            <a:ext cx="5039640" cy="2439360"/>
          </a:xfrm>
          <a:prstGeom prst="rect">
            <a:avLst/>
          </a:prstGeom>
          <a:ln w="0">
            <a:noFill/>
          </a:ln>
        </p:spPr>
      </p:pic>
      <p:cxnSp>
        <p:nvCxnSpPr>
          <p:cNvPr id="111" name="Straight Arrow Connector 10"/>
          <p:cNvCxnSpPr/>
          <p:nvPr/>
        </p:nvCxnSpPr>
        <p:spPr>
          <a:xfrm flipV="1">
            <a:off x="5601240" y="3191400"/>
            <a:ext cx="2401920" cy="527400"/>
          </a:xfrm>
          <a:prstGeom prst="straightConnector1">
            <a:avLst/>
          </a:prstGeom>
          <a:ln w="28575">
            <a:solidFill>
              <a:srgbClr val="5b9bd5">
                <a:shade val="50000"/>
              </a:srgbClr>
            </a:solidFill>
            <a:tailEnd len="med" type="arrow" w="med"/>
          </a:ln>
        </p:spPr>
      </p:cxnSp>
      <p:cxnSp>
        <p:nvCxnSpPr>
          <p:cNvPr id="112" name="Straight Arrow Connector 11"/>
          <p:cNvCxnSpPr/>
          <p:nvPr/>
        </p:nvCxnSpPr>
        <p:spPr>
          <a:xfrm>
            <a:off x="5574600" y="3718440"/>
            <a:ext cx="2455200" cy="426960"/>
          </a:xfrm>
          <a:prstGeom prst="straightConnector1">
            <a:avLst/>
          </a:prstGeom>
          <a:ln w="28575">
            <a:solidFill>
              <a:srgbClr val="5b9bd5">
                <a:shade val="50000"/>
              </a:srgbClr>
            </a:solidFill>
            <a:tailEnd len="med" type="arrow" w="med"/>
          </a:ln>
        </p:spPr>
      </p:cxnSp>
      <p:pic>
        <p:nvPicPr>
          <p:cNvPr id="113" name="Picture 1" descr=""/>
          <p:cNvPicPr/>
          <p:nvPr/>
        </p:nvPicPr>
        <p:blipFill>
          <a:blip r:embed="rId3"/>
          <a:stretch/>
        </p:blipFill>
        <p:spPr>
          <a:xfrm>
            <a:off x="3607560" y="5418000"/>
            <a:ext cx="2266560" cy="828360"/>
          </a:xfrm>
          <a:prstGeom prst="rect">
            <a:avLst/>
          </a:prstGeom>
          <a:ln w="0">
            <a:noFill/>
          </a:ln>
        </p:spPr>
      </p:pic>
      <p:cxnSp>
        <p:nvCxnSpPr>
          <p:cNvPr id="114" name="Straight Arrow Connector 2"/>
          <p:cNvCxnSpPr/>
          <p:nvPr/>
        </p:nvCxnSpPr>
        <p:spPr>
          <a:xfrm flipV="1">
            <a:off x="5874120" y="4520880"/>
            <a:ext cx="2099880" cy="1236960"/>
          </a:xfrm>
          <a:prstGeom prst="straightConnector1">
            <a:avLst/>
          </a:prstGeom>
          <a:ln w="28575">
            <a:solidFill>
              <a:srgbClr val="5b9bd5">
                <a:shade val="50000"/>
              </a:srgbClr>
            </a:solidFill>
            <a:tailEnd len="med" type="arrow" w="med"/>
          </a:ln>
        </p:spPr>
      </p:cxnSp>
      <p:sp>
        <p:nvSpPr>
          <p:cNvPr id="115" name="Rectangles 3"/>
          <p:cNvSpPr/>
          <p:nvPr/>
        </p:nvSpPr>
        <p:spPr>
          <a:xfrm>
            <a:off x="3507120" y="5402520"/>
            <a:ext cx="2386440" cy="843480"/>
          </a:xfrm>
          <a:prstGeom prst="rect">
            <a:avLst/>
          </a:prstGeom>
          <a:noFill/>
          <a:ln w="28575">
            <a:solidFill>
              <a:srgbClr val="5b9bd5">
                <a:shade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16" name="Rectangles 4"/>
          <p:cNvSpPr/>
          <p:nvPr/>
        </p:nvSpPr>
        <p:spPr>
          <a:xfrm>
            <a:off x="8107560" y="3227040"/>
            <a:ext cx="1619640" cy="948240"/>
          </a:xfrm>
          <a:prstGeom prst="rect">
            <a:avLst/>
          </a:prstGeom>
          <a:solidFill>
            <a:srgbClr val="ffffff"/>
          </a:solidFill>
          <a:ln>
            <a:solidFill>
              <a:srgbClr val="70ad47"/>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r>
              <a:rPr b="0" lang="en-US" sz="1800" spc="-1" strike="noStrike">
                <a:solidFill>
                  <a:schemeClr val="dk1"/>
                </a:solidFill>
                <a:latin typeface="Calibri"/>
              </a:rPr>
              <a:t>CNN</a:t>
            </a:r>
            <a:endParaRPr b="0" lang="en-US" sz="1800" spc="-1" strike="noStrike">
              <a:solidFill>
                <a:srgbClr val="000000"/>
              </a:solidFill>
              <a:latin typeface="Arial"/>
            </a:endParaRPr>
          </a:p>
          <a:p>
            <a:pPr algn="ctr">
              <a:lnSpc>
                <a:spcPct val="100000"/>
              </a:lnSpc>
            </a:pPr>
            <a:r>
              <a:rPr b="0" lang="en-US" sz="1800" spc="-1" strike="noStrike">
                <a:solidFill>
                  <a:schemeClr val="dk1"/>
                </a:solidFill>
                <a:latin typeface="Calibri"/>
              </a:rPr>
              <a:t>MaxPooling.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Content Placeholder 4" descr=""/>
          <p:cNvPicPr/>
          <p:nvPr/>
        </p:nvPicPr>
        <p:blipFill>
          <a:blip r:embed="rId1"/>
          <a:stretch/>
        </p:blipFill>
        <p:spPr>
          <a:xfrm>
            <a:off x="187560" y="914400"/>
            <a:ext cx="8118360" cy="2743200"/>
          </a:xfrm>
          <a:prstGeom prst="rect">
            <a:avLst/>
          </a:prstGeom>
          <a:ln w="0">
            <a:noFill/>
          </a:ln>
        </p:spPr>
      </p:pic>
      <p:sp>
        <p:nvSpPr>
          <p:cNvPr id="118" name="Text Box 5"/>
          <p:cNvSpPr/>
          <p:nvPr/>
        </p:nvSpPr>
        <p:spPr>
          <a:xfrm>
            <a:off x="651240" y="4345560"/>
            <a:ext cx="6892560" cy="1369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rPr>
              <a:t>Here, we used sigmoid at the end, so it is binary. That is why it should be sigmoid function.</a:t>
            </a:r>
            <a:endParaRPr b="0" lang="en-US" sz="2800" spc="-1" strike="noStrike">
              <a:solidFill>
                <a:srgbClr val="000000"/>
              </a:solidFill>
              <a:latin typeface="Arial"/>
            </a:endParaRPr>
          </a:p>
        </p:txBody>
      </p:sp>
      <p:pic>
        <p:nvPicPr>
          <p:cNvPr id="119" name="" descr=""/>
          <p:cNvPicPr/>
          <p:nvPr/>
        </p:nvPicPr>
        <p:blipFill>
          <a:blip r:embed="rId2"/>
          <a:stretch/>
        </p:blipFill>
        <p:spPr>
          <a:xfrm>
            <a:off x="8058240" y="733680"/>
            <a:ext cx="3886200" cy="39621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71</TotalTime>
  <Application>LibreOffice/7.4.2.3$Linux_X86_64 LibreOffice_project/40$Build-3</Application>
  <AppVersion>15.0000</AppVersion>
  <Words>432</Words>
  <Paragraphs>24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2022-11-13T04:46:00Z</dcterms:created>
  <dc:creator/>
  <dc:description/>
  <dc:language>en-US</dc:language>
  <cp:lastModifiedBy/>
  <dcterms:modified xsi:type="dcterms:W3CDTF">2022-12-07T16:25:43Z</dcterms:modified>
  <cp:revision>9</cp:revision>
  <dc:subject/>
  <dc:title>XRay Image Classification for COVID-19</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5143CA7D413547F49BF50397A01E1A8C</vt:lpwstr>
  </property>
  <property fmtid="{D5CDD505-2E9C-101B-9397-08002B2CF9AE}" pid="3" name="KSOProductBuildVer">
    <vt:lpwstr>1033-11.2.0.11417</vt:lpwstr>
  </property>
  <property fmtid="{D5CDD505-2E9C-101B-9397-08002B2CF9AE}" pid="4" name="PresentationFormat">
    <vt:lpwstr>Widescreen</vt:lpwstr>
  </property>
  <property fmtid="{D5CDD505-2E9C-101B-9397-08002B2CF9AE}" pid="5" name="Slides">
    <vt:i4>14</vt:i4>
  </property>
</Properties>
</file>